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53" r:id="rId3"/>
    <p:sldId id="354" r:id="rId4"/>
    <p:sldId id="355" r:id="rId5"/>
    <p:sldId id="356" r:id="rId6"/>
    <p:sldId id="357" r:id="rId7"/>
    <p:sldId id="358" r:id="rId8"/>
    <p:sldId id="359" r:id="rId9"/>
    <p:sldId id="360" r:id="rId10"/>
    <p:sldId id="361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57" r:id="rId30"/>
    <p:sldId id="258" r:id="rId31"/>
    <p:sldId id="259" r:id="rId32"/>
    <p:sldId id="260" r:id="rId33"/>
    <p:sldId id="261" r:id="rId34"/>
    <p:sldId id="262" r:id="rId35"/>
    <p:sldId id="263" r:id="rId36"/>
    <p:sldId id="264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14" r:id="rId69"/>
    <p:sldId id="315" r:id="rId70"/>
    <p:sldId id="316" r:id="rId71"/>
    <p:sldId id="317" r:id="rId72"/>
    <p:sldId id="318" r:id="rId73"/>
    <p:sldId id="319" r:id="rId74"/>
    <p:sldId id="320" r:id="rId75"/>
    <p:sldId id="321" r:id="rId76"/>
    <p:sldId id="322" r:id="rId77"/>
    <p:sldId id="323" r:id="rId78"/>
    <p:sldId id="324" r:id="rId79"/>
    <p:sldId id="325" r:id="rId80"/>
    <p:sldId id="326" r:id="rId81"/>
    <p:sldId id="327" r:id="rId82"/>
    <p:sldId id="328" r:id="rId83"/>
    <p:sldId id="329" r:id="rId84"/>
    <p:sldId id="330" r:id="rId85"/>
    <p:sldId id="331" r:id="rId86"/>
    <p:sldId id="332" r:id="rId87"/>
    <p:sldId id="333" r:id="rId88"/>
    <p:sldId id="334" r:id="rId89"/>
    <p:sldId id="335" r:id="rId90"/>
    <p:sldId id="336" r:id="rId91"/>
    <p:sldId id="337" r:id="rId92"/>
    <p:sldId id="338" r:id="rId93"/>
    <p:sldId id="339" r:id="rId94"/>
    <p:sldId id="340" r:id="rId95"/>
    <p:sldId id="341" r:id="rId96"/>
    <p:sldId id="342" r:id="rId97"/>
    <p:sldId id="343" r:id="rId98"/>
    <p:sldId id="344" r:id="rId99"/>
    <p:sldId id="345" r:id="rId100"/>
    <p:sldId id="346" r:id="rId101"/>
    <p:sldId id="347" r:id="rId102"/>
    <p:sldId id="348" r:id="rId103"/>
    <p:sldId id="349" r:id="rId104"/>
    <p:sldId id="350" r:id="rId105"/>
    <p:sldId id="351" r:id="rId106"/>
    <p:sldId id="352" r:id="rId10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8930EC-D423-8047-8A25-A651F53FFC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DEE69FC-9727-884D-AD9D-F97D0D58D0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EDE755F-768B-2C40-BB46-FAD01D012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5F57D-6A25-6E45-B3D6-5FB590A8C6BC}" type="datetimeFigureOut">
              <a:rPr kumimoji="1" lang="ja-JP" altLang="en-US" smtClean="0"/>
              <a:t>2021/4/23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4303EE0-0A98-914C-A668-2888AA718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CB180AD-98FB-6E46-ABB8-04D1AC6CF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6D77F-6890-8547-927E-458FC4D07B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7811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CBD37C-6CF9-5A4E-A0EA-4BC103BB5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F683E4D-49D0-3F4E-8C2D-09A2794F59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D520DCA-3DEF-9F43-A948-F059CC044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5F57D-6A25-6E45-B3D6-5FB590A8C6BC}" type="datetimeFigureOut">
              <a:rPr kumimoji="1" lang="ja-JP" altLang="en-US" smtClean="0"/>
              <a:t>2021/4/23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13EB425-4F9B-1247-8934-9070E8ADC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A04A84D-6805-B145-A2C9-0395811BC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6D77F-6890-8547-927E-458FC4D07B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2682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50CCF6C-CEFB-6241-88B6-81B050DDAE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5290720-900B-DD4B-A5DE-30205ED580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CCA2FE3-4DB4-5F47-A90A-12382F852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5F57D-6A25-6E45-B3D6-5FB590A8C6BC}" type="datetimeFigureOut">
              <a:rPr kumimoji="1" lang="ja-JP" altLang="en-US" smtClean="0"/>
              <a:t>2021/4/23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DAF85C1-33F6-6549-A666-BD9097B6E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9610B7F-7290-E443-836E-1937CA2FD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6D77F-6890-8547-927E-458FC4D07B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794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32423D-0410-D544-A354-CA9805D90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0BE335C-381B-444F-AF48-7CF34AE67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9D9C306-FC4E-FD48-A44F-E295A73E1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5F57D-6A25-6E45-B3D6-5FB590A8C6BC}" type="datetimeFigureOut">
              <a:rPr kumimoji="1" lang="ja-JP" altLang="en-US" smtClean="0"/>
              <a:t>2021/4/23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1748B2C-7D9D-3F41-82AC-0A6880C03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09C171E-F32A-8144-BB19-539F22940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6D77F-6890-8547-927E-458FC4D07B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8266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1F673E-1109-6C4E-8D35-5C7D17CF0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4671BFF-55EC-244B-9DB0-16F83D8E2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1CCD71F-FD10-D94F-9E50-6A7C290DD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5F57D-6A25-6E45-B3D6-5FB590A8C6BC}" type="datetimeFigureOut">
              <a:rPr kumimoji="1" lang="ja-JP" altLang="en-US" smtClean="0"/>
              <a:t>2021/4/23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CDA531-51BD-234E-8BDA-8BB5D9439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50C29A4-D503-9C43-AA87-8134E14DD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6D77F-6890-8547-927E-458FC4D07B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0784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D46338-DF54-7041-AEFE-C3A246D0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9B9516F-1042-8843-9AE2-6218CE0DC2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6B9C0A7-A25C-8745-B69C-1246B6AA2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CCA686D-E003-D340-8FF5-485E0EFAE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5F57D-6A25-6E45-B3D6-5FB590A8C6BC}" type="datetimeFigureOut">
              <a:rPr kumimoji="1" lang="ja-JP" altLang="en-US" smtClean="0"/>
              <a:t>2021/4/23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C07C78B-D69E-9847-9765-1BBD32707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3FB0699-56D4-DD43-9439-5944654C7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6D77F-6890-8547-927E-458FC4D07B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6691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627D57-6293-2D41-8FDC-AC7AC8BB0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BF62853-FBF9-B94B-9086-056F3E756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8FFD519-1638-A848-BE3F-CEDEAEC9E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56341CC-44AA-7C4F-B959-FD03E17D31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8A8F78E-C759-7C4E-94ED-DEB08DF870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30A8928-8893-5C48-8761-30C30036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5F57D-6A25-6E45-B3D6-5FB590A8C6BC}" type="datetimeFigureOut">
              <a:rPr kumimoji="1" lang="ja-JP" altLang="en-US" smtClean="0"/>
              <a:t>2021/4/23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F4DF74F-0374-BE4E-A1CA-98514E3DF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7C0DCC8-8DE6-4042-AC3B-6EFE01386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6D77F-6890-8547-927E-458FC4D07B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6466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E32D45-3CA2-DF4B-A7A8-3BAD6F7C8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FBD803F-9AEA-4A41-AC28-16DF8E46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5F57D-6A25-6E45-B3D6-5FB590A8C6BC}" type="datetimeFigureOut">
              <a:rPr kumimoji="1" lang="ja-JP" altLang="en-US" smtClean="0"/>
              <a:t>2021/4/23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194D955-EE68-6C49-A925-FE205EA8D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BDE7DD4-94E4-6C43-B666-DC69BE136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6D77F-6890-8547-927E-458FC4D07B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309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8DBAF46-F29D-CB40-BCA8-093D47DBD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5F57D-6A25-6E45-B3D6-5FB590A8C6BC}" type="datetimeFigureOut">
              <a:rPr kumimoji="1" lang="ja-JP" altLang="en-US" smtClean="0"/>
              <a:t>2021/4/23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7B1877F-AB9D-4E46-9300-6A386BE75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BFBCC8-F3CC-D343-83B3-180E93535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6D77F-6890-8547-927E-458FC4D07B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6205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5DB568-E4A2-5E4D-BF7F-7A4FA4EC8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2456E2D-BF87-CC42-8838-B873BBB72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3ECBCE3-1057-4648-ACBE-DB52ADD1D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4442828-6184-CA42-8D77-8162ACA2F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5F57D-6A25-6E45-B3D6-5FB590A8C6BC}" type="datetimeFigureOut">
              <a:rPr kumimoji="1" lang="ja-JP" altLang="en-US" smtClean="0"/>
              <a:t>2021/4/23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FED775C-C526-8B43-8133-6853C1A33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90FF069-4D13-914A-9DEC-6A6074B7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6D77F-6890-8547-927E-458FC4D07B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3291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A1AE78-7CDC-5242-B0D9-A56AB48A3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C453B024-9F57-A14B-89F1-DEECB3C524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9397624-3E85-6F42-A17B-EBD7C2CFE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547131C-29D3-E14F-A5B2-ABDE96A8B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5F57D-6A25-6E45-B3D6-5FB590A8C6BC}" type="datetimeFigureOut">
              <a:rPr kumimoji="1" lang="ja-JP" altLang="en-US" smtClean="0"/>
              <a:t>2021/4/23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EC73177-8870-4A4E-ACF1-75173B6F1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BF8F548-F991-7149-BA1F-A0979C787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6D77F-6890-8547-927E-458FC4D07B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2661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2688285-C509-FD41-8BF9-A6D6C616F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F18AF79-BF16-FE41-BCF1-3B11C09B0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0BB9BF9-172E-7E44-B79A-ECD77634FA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5F57D-6A25-6E45-B3D6-5FB590A8C6BC}" type="datetimeFigureOut">
              <a:rPr kumimoji="1" lang="ja-JP" altLang="en-US" smtClean="0"/>
              <a:t>2021/4/23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F6327C7-239A-4E40-B549-C557069D33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0F6C0E-D892-A54D-B684-656B46CE4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6D77F-6890-8547-927E-458FC4D07B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401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7789AE-780A-5D43-95E2-A05EA12DBA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Communication overview</a:t>
            </a:r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9355007-BBCB-2242-9C93-93685DE2D1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5271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26F730-6474-F647-89F0-63E0BF379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Cultural psychologists are not really interested in psychological universals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24F25238-7F7D-C644-8792-35CDAE0E9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5591" y="1690688"/>
            <a:ext cx="3766931" cy="4342364"/>
          </a:xfrm>
        </p:spPr>
      </p:pic>
    </p:spTree>
    <p:extLst>
      <p:ext uri="{BB962C8B-B14F-4D97-AF65-F5344CB8AC3E}">
        <p14:creationId xmlns:p14="http://schemas.microsoft.com/office/powerpoint/2010/main" val="95355999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954457-E01B-074A-B765-84416209C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Well, maybe you can’t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2005EDD2-8B88-DC41-BA41-5B147CCA4D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1523" y="1825625"/>
            <a:ext cx="5128953" cy="4351338"/>
          </a:xfrm>
        </p:spPr>
      </p:pic>
    </p:spTree>
    <p:extLst>
      <p:ext uri="{BB962C8B-B14F-4D97-AF65-F5344CB8AC3E}">
        <p14:creationId xmlns:p14="http://schemas.microsoft.com/office/powerpoint/2010/main" val="248983004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0F5592-B0CC-CB40-ACCC-7DE83D47F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As I said, t</a:t>
            </a:r>
            <a:r>
              <a:rPr kumimoji="1" lang="en-US" altLang="ja-JP" dirty="0"/>
              <a:t>his is the problem!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38384686-7AC9-B24B-BD6A-13742D8FD1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5591" y="1520687"/>
            <a:ext cx="3389244" cy="4353339"/>
          </a:xfrm>
        </p:spPr>
      </p:pic>
    </p:spTree>
    <p:extLst>
      <p:ext uri="{BB962C8B-B14F-4D97-AF65-F5344CB8AC3E}">
        <p14:creationId xmlns:p14="http://schemas.microsoft.com/office/powerpoint/2010/main" val="232482470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14378C-4F9E-584E-9BA1-6C08EC888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Hearing and listening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79F6BB45-40C6-6547-B8E3-46A5347C3B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3626" y="1967948"/>
            <a:ext cx="6589644" cy="3906078"/>
          </a:xfrm>
        </p:spPr>
      </p:pic>
    </p:spTree>
    <p:extLst>
      <p:ext uri="{BB962C8B-B14F-4D97-AF65-F5344CB8AC3E}">
        <p14:creationId xmlns:p14="http://schemas.microsoft.com/office/powerpoint/2010/main" val="351460424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14378C-4F9E-584E-9BA1-6C08EC888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Hearing and listening: not the same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79F6BB45-40C6-6547-B8E3-46A5347C3B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3626" y="1967948"/>
            <a:ext cx="6589644" cy="3906078"/>
          </a:xfrm>
        </p:spPr>
      </p:pic>
    </p:spTree>
    <p:extLst>
      <p:ext uri="{BB962C8B-B14F-4D97-AF65-F5344CB8AC3E}">
        <p14:creationId xmlns:p14="http://schemas.microsoft.com/office/powerpoint/2010/main" val="265645812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23EB6B-7805-034E-8CCB-619E52975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6F835C6A-C27E-4F47-887F-A03DDCB0F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8148" y="1620077"/>
            <a:ext cx="5049078" cy="4591879"/>
          </a:xfrm>
        </p:spPr>
      </p:pic>
    </p:spTree>
    <p:extLst>
      <p:ext uri="{BB962C8B-B14F-4D97-AF65-F5344CB8AC3E}">
        <p14:creationId xmlns:p14="http://schemas.microsoft.com/office/powerpoint/2010/main" val="169654125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419BB0-7536-374E-AD1B-F1B6BFA87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Listening is the key skill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C5BC6DA1-5452-1440-B62F-6BCAAF66C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6139" y="1690687"/>
            <a:ext cx="4373218" cy="4521269"/>
          </a:xfrm>
        </p:spPr>
      </p:pic>
    </p:spTree>
    <p:extLst>
      <p:ext uri="{BB962C8B-B14F-4D97-AF65-F5344CB8AC3E}">
        <p14:creationId xmlns:p14="http://schemas.microsoft.com/office/powerpoint/2010/main" val="36814613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A9853C-D822-AD4E-A738-EABD3BB0E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If people are not listening, communication is a problem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16D09962-F536-8840-9BC4-81E993ADCA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9542" y="1825625"/>
            <a:ext cx="3792916" cy="4351338"/>
          </a:xfrm>
        </p:spPr>
      </p:pic>
    </p:spTree>
    <p:extLst>
      <p:ext uri="{BB962C8B-B14F-4D97-AF65-F5344CB8AC3E}">
        <p14:creationId xmlns:p14="http://schemas.microsoft.com/office/powerpoint/2010/main" val="19403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26F730-6474-F647-89F0-63E0BF379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Mind develops in culture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24F25238-7F7D-C644-8792-35CDAE0E9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5591" y="1690688"/>
            <a:ext cx="3766931" cy="4342364"/>
          </a:xfrm>
        </p:spPr>
      </p:pic>
    </p:spTree>
    <p:extLst>
      <p:ext uri="{BB962C8B-B14F-4D97-AF65-F5344CB8AC3E}">
        <p14:creationId xmlns:p14="http://schemas.microsoft.com/office/powerpoint/2010/main" val="1421085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FF0927-F870-0941-8E90-E993E29E9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Mind and culture cannot be separated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2897DE51-817A-8348-8C4A-06F8443ED1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7235" y="1690688"/>
            <a:ext cx="3876261" cy="4342364"/>
          </a:xfrm>
        </p:spPr>
      </p:pic>
    </p:spTree>
    <p:extLst>
      <p:ext uri="{BB962C8B-B14F-4D97-AF65-F5344CB8AC3E}">
        <p14:creationId xmlns:p14="http://schemas.microsoft.com/office/powerpoint/2010/main" val="1498401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26F730-6474-F647-89F0-63E0BF379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We are VERY different from each other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24F25238-7F7D-C644-8792-35CDAE0E9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5591" y="1690688"/>
            <a:ext cx="3766931" cy="4342364"/>
          </a:xfrm>
        </p:spPr>
      </p:pic>
    </p:spTree>
    <p:extLst>
      <p:ext uri="{BB962C8B-B14F-4D97-AF65-F5344CB8AC3E}">
        <p14:creationId xmlns:p14="http://schemas.microsoft.com/office/powerpoint/2010/main" val="1779371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26F730-6474-F647-89F0-63E0BF379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Communication is difficult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24F25238-7F7D-C644-8792-35CDAE0E9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5591" y="1690688"/>
            <a:ext cx="3766931" cy="4342364"/>
          </a:xfrm>
        </p:spPr>
      </p:pic>
    </p:spTree>
    <p:extLst>
      <p:ext uri="{BB962C8B-B14F-4D97-AF65-F5344CB8AC3E}">
        <p14:creationId xmlns:p14="http://schemas.microsoft.com/office/powerpoint/2010/main" val="4059316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FF0927-F870-0941-8E90-E993E29E9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We have to work hard at it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2897DE51-817A-8348-8C4A-06F8443ED1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7235" y="1690688"/>
            <a:ext cx="3876261" cy="4342364"/>
          </a:xfrm>
        </p:spPr>
      </p:pic>
    </p:spTree>
    <p:extLst>
      <p:ext uri="{BB962C8B-B14F-4D97-AF65-F5344CB8AC3E}">
        <p14:creationId xmlns:p14="http://schemas.microsoft.com/office/powerpoint/2010/main" val="2858116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436230-595C-A14B-8C2C-8AF68F69E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We have to understand others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BD6B3338-BBA3-4443-8239-DA3A46B23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0765" y="1769165"/>
            <a:ext cx="5794513" cy="4472609"/>
          </a:xfrm>
        </p:spPr>
      </p:pic>
    </p:spTree>
    <p:extLst>
      <p:ext uri="{BB962C8B-B14F-4D97-AF65-F5344CB8AC3E}">
        <p14:creationId xmlns:p14="http://schemas.microsoft.com/office/powerpoint/2010/main" val="3261563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AB93BF-2D0E-C740-98E6-769BF847C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We have to understand OURSELVES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4DAF817F-FDDF-0647-BE79-9F552A653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4000" y="2477294"/>
            <a:ext cx="4064000" cy="3048000"/>
          </a:xfrm>
        </p:spPr>
      </p:pic>
    </p:spTree>
    <p:extLst>
      <p:ext uri="{BB962C8B-B14F-4D97-AF65-F5344CB8AC3E}">
        <p14:creationId xmlns:p14="http://schemas.microsoft.com/office/powerpoint/2010/main" val="35080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AB93BF-2D0E-C740-98E6-769BF847C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Know thyself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4DAF817F-FDDF-0647-BE79-9F552A653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4000" y="2477294"/>
            <a:ext cx="4064000" cy="3048000"/>
          </a:xfrm>
        </p:spPr>
      </p:pic>
    </p:spTree>
    <p:extLst>
      <p:ext uri="{BB962C8B-B14F-4D97-AF65-F5344CB8AC3E}">
        <p14:creationId xmlns:p14="http://schemas.microsoft.com/office/powerpoint/2010/main" val="3903857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AB93BF-2D0E-C740-98E6-769BF847C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Know thyself: be honest with </a:t>
            </a:r>
            <a:r>
              <a:rPr kumimoji="1" lang="en-US" altLang="ja-JP" dirty="0" err="1"/>
              <a:t>yourelf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4DAF817F-FDDF-0647-BE79-9F552A653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4000" y="2477294"/>
            <a:ext cx="4064000" cy="3048000"/>
          </a:xfrm>
        </p:spPr>
      </p:pic>
    </p:spTree>
    <p:extLst>
      <p:ext uri="{BB962C8B-B14F-4D97-AF65-F5344CB8AC3E}">
        <p14:creationId xmlns:p14="http://schemas.microsoft.com/office/powerpoint/2010/main" val="1182408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3C0416-A69A-5341-B3B7-BDC0EF245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We don’t really know what culture is.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18F0B4-27EC-CB43-966C-88E1E080A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The problem we have with culture, a fish has with water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5531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AB93BF-2D0E-C740-98E6-769BF847C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Know thyself: The Temple of </a:t>
            </a:r>
            <a:r>
              <a:rPr kumimoji="1" lang="en-US" altLang="ja-JP" dirty="0" err="1"/>
              <a:t>Appollo</a:t>
            </a:r>
            <a:r>
              <a:rPr kumimoji="1" lang="en-US" altLang="ja-JP" dirty="0"/>
              <a:t> at Delphi (Ancient Greece)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4DAF817F-FDDF-0647-BE79-9F552A653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4000" y="2477294"/>
            <a:ext cx="4064000" cy="3048000"/>
          </a:xfrm>
        </p:spPr>
      </p:pic>
    </p:spTree>
    <p:extLst>
      <p:ext uri="{BB962C8B-B14F-4D97-AF65-F5344CB8AC3E}">
        <p14:creationId xmlns:p14="http://schemas.microsoft.com/office/powerpoint/2010/main" val="1298083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E08553-D0FD-1F4F-8A12-13B73E229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Lao </a:t>
            </a:r>
            <a:r>
              <a:rPr kumimoji="1" lang="en-US" altLang="ja-JP" dirty="0" err="1"/>
              <a:t>Tsu</a:t>
            </a:r>
            <a:r>
              <a:rPr lang="en-US" altLang="ja-JP" dirty="0"/>
              <a:t>: Knowing others is intelligence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1F873FC2-135A-BD4D-B852-17BB3D3E6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7956" y="1825625"/>
            <a:ext cx="2456088" cy="4351338"/>
          </a:xfrm>
        </p:spPr>
      </p:pic>
    </p:spTree>
    <p:extLst>
      <p:ext uri="{BB962C8B-B14F-4D97-AF65-F5344CB8AC3E}">
        <p14:creationId xmlns:p14="http://schemas.microsoft.com/office/powerpoint/2010/main" val="231217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E08553-D0FD-1F4F-8A12-13B73E229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Lao </a:t>
            </a:r>
            <a:r>
              <a:rPr kumimoji="1" lang="en-US" altLang="ja-JP" dirty="0" err="1"/>
              <a:t>Tsu</a:t>
            </a:r>
            <a:r>
              <a:rPr lang="en-US" altLang="ja-JP" dirty="0"/>
              <a:t>: Knowing yourself is true wisdom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1F873FC2-135A-BD4D-B852-17BB3D3E6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7956" y="1825625"/>
            <a:ext cx="2456088" cy="4351338"/>
          </a:xfrm>
        </p:spPr>
      </p:pic>
    </p:spTree>
    <p:extLst>
      <p:ext uri="{BB962C8B-B14F-4D97-AF65-F5344CB8AC3E}">
        <p14:creationId xmlns:p14="http://schemas.microsoft.com/office/powerpoint/2010/main" val="1566189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E08553-D0FD-1F4F-8A12-13B73E229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Lao </a:t>
            </a:r>
            <a:r>
              <a:rPr kumimoji="1" lang="en-US" altLang="ja-JP" dirty="0" err="1"/>
              <a:t>Tsu</a:t>
            </a:r>
            <a:r>
              <a:rPr lang="en-US" altLang="ja-JP" dirty="0"/>
              <a:t>: Mastering others is strength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1F873FC2-135A-BD4D-B852-17BB3D3E6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7956" y="1825625"/>
            <a:ext cx="2456088" cy="4351338"/>
          </a:xfrm>
        </p:spPr>
      </p:pic>
    </p:spTree>
    <p:extLst>
      <p:ext uri="{BB962C8B-B14F-4D97-AF65-F5344CB8AC3E}">
        <p14:creationId xmlns:p14="http://schemas.microsoft.com/office/powerpoint/2010/main" val="330733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E08553-D0FD-1F4F-8A12-13B73E229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Lao </a:t>
            </a:r>
            <a:r>
              <a:rPr kumimoji="1" lang="en-US" altLang="ja-JP" dirty="0" err="1"/>
              <a:t>Tsu</a:t>
            </a:r>
            <a:r>
              <a:rPr lang="en-US" altLang="ja-JP" dirty="0"/>
              <a:t>: Mastering yourself is true power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1F873FC2-135A-BD4D-B852-17BB3D3E6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7956" y="1825625"/>
            <a:ext cx="2456088" cy="4351338"/>
          </a:xfrm>
        </p:spPr>
      </p:pic>
    </p:spTree>
    <p:extLst>
      <p:ext uri="{BB962C8B-B14F-4D97-AF65-F5344CB8AC3E}">
        <p14:creationId xmlns:p14="http://schemas.microsoft.com/office/powerpoint/2010/main" val="510134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E08553-D0FD-1F4F-8A12-13B73E229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Lao </a:t>
            </a:r>
            <a:r>
              <a:rPr kumimoji="1" lang="en-US" altLang="ja-JP" dirty="0" err="1"/>
              <a:t>Tsu</a:t>
            </a:r>
            <a:r>
              <a:rPr lang="en-US" altLang="ja-JP" dirty="0"/>
              <a:t>: (Ancient China)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1F873FC2-135A-BD4D-B852-17BB3D3E6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7956" y="1825625"/>
            <a:ext cx="2456088" cy="4351338"/>
          </a:xfrm>
        </p:spPr>
      </p:pic>
    </p:spTree>
    <p:extLst>
      <p:ext uri="{BB962C8B-B14F-4D97-AF65-F5344CB8AC3E}">
        <p14:creationId xmlns:p14="http://schemas.microsoft.com/office/powerpoint/2010/main" val="3571276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6DE796-3D08-7543-BED4-3A651BD43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So understanding others is important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0E3B999B-180B-5946-837E-E6F7F4F55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3078" y="1838739"/>
            <a:ext cx="6490252" cy="4164496"/>
          </a:xfrm>
        </p:spPr>
      </p:pic>
    </p:spTree>
    <p:extLst>
      <p:ext uri="{BB962C8B-B14F-4D97-AF65-F5344CB8AC3E}">
        <p14:creationId xmlns:p14="http://schemas.microsoft.com/office/powerpoint/2010/main" val="13684280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AB93BF-2D0E-C740-98E6-769BF847C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But understanding </a:t>
            </a:r>
            <a:r>
              <a:rPr kumimoji="1" lang="en-US" altLang="ja-JP" dirty="0" err="1"/>
              <a:t>yourelf</a:t>
            </a:r>
            <a:r>
              <a:rPr kumimoji="1" lang="en-US" altLang="ja-JP" dirty="0"/>
              <a:t> is more important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4DAF817F-FDDF-0647-BE79-9F552A653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4000" y="2477294"/>
            <a:ext cx="4064000" cy="3048000"/>
          </a:xfrm>
        </p:spPr>
      </p:pic>
    </p:spTree>
    <p:extLst>
      <p:ext uri="{BB962C8B-B14F-4D97-AF65-F5344CB8AC3E}">
        <p14:creationId xmlns:p14="http://schemas.microsoft.com/office/powerpoint/2010/main" val="12535225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AB93BF-2D0E-C740-98E6-769BF847C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Be honest with yourself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4DAF817F-FDDF-0647-BE79-9F552A653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4000" y="2477294"/>
            <a:ext cx="4064000" cy="3048000"/>
          </a:xfrm>
        </p:spPr>
      </p:pic>
    </p:spTree>
    <p:extLst>
      <p:ext uri="{BB962C8B-B14F-4D97-AF65-F5344CB8AC3E}">
        <p14:creationId xmlns:p14="http://schemas.microsoft.com/office/powerpoint/2010/main" val="2645505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893F76-7BB4-A347-AF07-60D826287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Communication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899B45F-6AE8-9B46-8D8D-CECD343FC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Transfer of information</a:t>
            </a:r>
          </a:p>
          <a:p>
            <a:endParaRPr lang="en-US" altLang="ja-JP" dirty="0"/>
          </a:p>
          <a:p>
            <a:r>
              <a:rPr kumimoji="1" lang="en-US" altLang="ja-JP" dirty="0"/>
              <a:t>Outpu</a:t>
            </a:r>
            <a:r>
              <a:rPr lang="en-US" altLang="ja-JP" dirty="0"/>
              <a:t>t</a:t>
            </a:r>
          </a:p>
          <a:p>
            <a:r>
              <a:rPr lang="en-US" altLang="ja-JP" dirty="0"/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230082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2D1061-4F9D-B148-8C4B-CE95DD327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The problem we have with culture, a fish has with water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250E864A-4ABD-7B4B-BCC0-75D542B20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0974" y="1825625"/>
            <a:ext cx="7650052" cy="4351338"/>
          </a:xfrm>
        </p:spPr>
      </p:pic>
    </p:spTree>
    <p:extLst>
      <p:ext uri="{BB962C8B-B14F-4D97-AF65-F5344CB8AC3E}">
        <p14:creationId xmlns:p14="http://schemas.microsoft.com/office/powerpoint/2010/main" val="29482941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F4E453-1A93-8D41-890B-F282196D5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Human language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42FF37B-D555-1545-88D9-019DE38A1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Four skills</a:t>
            </a:r>
          </a:p>
          <a:p>
            <a:endParaRPr lang="en-US" altLang="ja-JP" dirty="0"/>
          </a:p>
          <a:p>
            <a:r>
              <a:rPr kumimoji="1" lang="en-US" altLang="ja-JP" dirty="0"/>
              <a:t>Writing</a:t>
            </a:r>
          </a:p>
          <a:p>
            <a:r>
              <a:rPr lang="en-US" altLang="ja-JP" dirty="0"/>
              <a:t>Reading</a:t>
            </a:r>
          </a:p>
          <a:p>
            <a:r>
              <a:rPr kumimoji="1" lang="en-US" altLang="ja-JP" dirty="0"/>
              <a:t>Speaking</a:t>
            </a:r>
          </a:p>
          <a:p>
            <a:r>
              <a:rPr lang="en-US" altLang="ja-JP" dirty="0"/>
              <a:t>Listening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2419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BE3EE5-0AAE-F548-8E93-401D52CE0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You’ve got to try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D342F5D-86DA-0840-B626-D9798B5C5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Do your best to get your meaning across in writing</a:t>
            </a:r>
          </a:p>
          <a:p>
            <a:r>
              <a:rPr lang="en-US" altLang="ja-JP" dirty="0"/>
              <a:t>Do your best to understand what is written down</a:t>
            </a:r>
          </a:p>
          <a:p>
            <a:r>
              <a:rPr kumimoji="1" lang="en-US" altLang="ja-JP" dirty="0"/>
              <a:t>Do your best to get your meaning across in speaking</a:t>
            </a:r>
          </a:p>
          <a:p>
            <a:r>
              <a:rPr lang="en-US" altLang="ja-JP" dirty="0"/>
              <a:t>Do your best to understand what is said to you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257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0F5592-B0CC-CB40-ACCC-7DE83D47F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This is a problem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38384686-7AC9-B24B-BD6A-13742D8FD1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5591" y="1520687"/>
            <a:ext cx="3389244" cy="4353339"/>
          </a:xfrm>
        </p:spPr>
      </p:pic>
    </p:spTree>
    <p:extLst>
      <p:ext uri="{BB962C8B-B14F-4D97-AF65-F5344CB8AC3E}">
        <p14:creationId xmlns:p14="http://schemas.microsoft.com/office/powerpoint/2010/main" val="30423014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14378C-4F9E-584E-9BA1-6C08EC888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Hearing and listening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79F6BB45-40C6-6547-B8E3-46A5347C3B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3626" y="1967948"/>
            <a:ext cx="6589644" cy="3906078"/>
          </a:xfrm>
        </p:spPr>
      </p:pic>
    </p:spTree>
    <p:extLst>
      <p:ext uri="{BB962C8B-B14F-4D97-AF65-F5344CB8AC3E}">
        <p14:creationId xmlns:p14="http://schemas.microsoft.com/office/powerpoint/2010/main" val="22482684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14378C-4F9E-584E-9BA1-6C08EC888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Hearing and listening: not the same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79F6BB45-40C6-6547-B8E3-46A5347C3B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3626" y="1967948"/>
            <a:ext cx="6589644" cy="3906078"/>
          </a:xfrm>
        </p:spPr>
      </p:pic>
    </p:spTree>
    <p:extLst>
      <p:ext uri="{BB962C8B-B14F-4D97-AF65-F5344CB8AC3E}">
        <p14:creationId xmlns:p14="http://schemas.microsoft.com/office/powerpoint/2010/main" val="9733942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23EB6B-7805-034E-8CCB-619E52975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6F835C6A-C27E-4F47-887F-A03DDCB0F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8148" y="1620077"/>
            <a:ext cx="5049078" cy="4591879"/>
          </a:xfrm>
        </p:spPr>
      </p:pic>
    </p:spTree>
    <p:extLst>
      <p:ext uri="{BB962C8B-B14F-4D97-AF65-F5344CB8AC3E}">
        <p14:creationId xmlns:p14="http://schemas.microsoft.com/office/powerpoint/2010/main" val="23190096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419BB0-7536-374E-AD1B-F1B6BFA87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Listening is the key skill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C5BC6DA1-5452-1440-B62F-6BCAAF66C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6139" y="1690687"/>
            <a:ext cx="4373218" cy="4521269"/>
          </a:xfrm>
        </p:spPr>
      </p:pic>
    </p:spTree>
    <p:extLst>
      <p:ext uri="{BB962C8B-B14F-4D97-AF65-F5344CB8AC3E}">
        <p14:creationId xmlns:p14="http://schemas.microsoft.com/office/powerpoint/2010/main" val="29651954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335F1E-C294-954D-832D-00324E3F6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Ancient China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30C15F6A-F47A-CC41-B0E4-E500C9808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0157" y="1789043"/>
            <a:ext cx="4840356" cy="4293705"/>
          </a:xfrm>
        </p:spPr>
      </p:pic>
    </p:spTree>
    <p:extLst>
      <p:ext uri="{BB962C8B-B14F-4D97-AF65-F5344CB8AC3E}">
        <p14:creationId xmlns:p14="http://schemas.microsoft.com/office/powerpoint/2010/main" val="7769625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D389BC-54EF-9F4C-B8B4-E7B8FE7A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Ancient Greece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394FFF8D-DADD-8E4B-9BB3-D254802E6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7173467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335F1E-C294-954D-832D-00324E3F6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Understand yourself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30C15F6A-F47A-CC41-B0E4-E500C9808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0157" y="1789043"/>
            <a:ext cx="4840356" cy="4293705"/>
          </a:xfrm>
        </p:spPr>
      </p:pic>
    </p:spTree>
    <p:extLst>
      <p:ext uri="{BB962C8B-B14F-4D97-AF65-F5344CB8AC3E}">
        <p14:creationId xmlns:p14="http://schemas.microsoft.com/office/powerpoint/2010/main" val="2412757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2D1061-4F9D-B148-8C4B-CE95DD327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 fish is IN water: it‘s not AWARE of it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250E864A-4ABD-7B4B-BCC0-75D542B20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0974" y="1825625"/>
            <a:ext cx="7650052" cy="4351338"/>
          </a:xfrm>
        </p:spPr>
      </p:pic>
    </p:spTree>
    <p:extLst>
      <p:ext uri="{BB962C8B-B14F-4D97-AF65-F5344CB8AC3E}">
        <p14:creationId xmlns:p14="http://schemas.microsoft.com/office/powerpoint/2010/main" val="2149118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D389BC-54EF-9F4C-B8B4-E7B8FE7A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Understand yourself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394FFF8D-DADD-8E4B-9BB3-D254802E6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6896367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FE0AF5-4E36-4B47-87F4-3DE30E74F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Are cultural differences real?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42F424D5-8D2E-9E45-B3A3-BCEB1ED17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3850" y="1848644"/>
            <a:ext cx="6464300" cy="4305300"/>
          </a:xfrm>
        </p:spPr>
      </p:pic>
    </p:spTree>
    <p:extLst>
      <p:ext uri="{BB962C8B-B14F-4D97-AF65-F5344CB8AC3E}">
        <p14:creationId xmlns:p14="http://schemas.microsoft.com/office/powerpoint/2010/main" val="24540368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6FFCCD-515A-FA44-8DEF-D8F7EB723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Or just superficial?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99A30C62-C0DB-9346-819D-424FCC16D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0157" y="1818861"/>
            <a:ext cx="5257800" cy="3935895"/>
          </a:xfrm>
        </p:spPr>
      </p:pic>
    </p:spTree>
    <p:extLst>
      <p:ext uri="{BB962C8B-B14F-4D97-AF65-F5344CB8AC3E}">
        <p14:creationId xmlns:p14="http://schemas.microsoft.com/office/powerpoint/2010/main" val="29613412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956A90-B6F4-B445-AECB-946C97DED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Why so few trash cans?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8E064425-077F-A34D-8B1A-54FF536EAE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4235" y="2007704"/>
            <a:ext cx="6052930" cy="4005470"/>
          </a:xfrm>
        </p:spPr>
      </p:pic>
    </p:spTree>
    <p:extLst>
      <p:ext uri="{BB962C8B-B14F-4D97-AF65-F5344CB8AC3E}">
        <p14:creationId xmlns:p14="http://schemas.microsoft.com/office/powerpoint/2010/main" val="7942409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956A90-B6F4-B445-AECB-946C97DED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People are expected to take care of their own trash?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8E064425-077F-A34D-8B1A-54FF536EAE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4235" y="2007704"/>
            <a:ext cx="6052930" cy="4005470"/>
          </a:xfrm>
        </p:spPr>
      </p:pic>
    </p:spTree>
    <p:extLst>
      <p:ext uri="{BB962C8B-B14F-4D97-AF65-F5344CB8AC3E}">
        <p14:creationId xmlns:p14="http://schemas.microsoft.com/office/powerpoint/2010/main" val="29282305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E08553-D0FD-1F4F-8A12-13B73E229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Lao </a:t>
            </a:r>
            <a:r>
              <a:rPr kumimoji="1" lang="en-US" altLang="ja-JP" dirty="0" err="1"/>
              <a:t>Tsu</a:t>
            </a:r>
            <a:r>
              <a:rPr lang="en-US" altLang="ja-JP" dirty="0"/>
              <a:t>: Mastering yourself is true power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1F873FC2-135A-BD4D-B852-17BB3D3E6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7956" y="1825625"/>
            <a:ext cx="2456088" cy="4351338"/>
          </a:xfrm>
        </p:spPr>
      </p:pic>
    </p:spTree>
    <p:extLst>
      <p:ext uri="{BB962C8B-B14F-4D97-AF65-F5344CB8AC3E}">
        <p14:creationId xmlns:p14="http://schemas.microsoft.com/office/powerpoint/2010/main" val="13589378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E08553-D0FD-1F4F-8A12-13B73E229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Lao </a:t>
            </a:r>
            <a:r>
              <a:rPr kumimoji="1" lang="en-US" altLang="ja-JP" dirty="0" err="1"/>
              <a:t>Tsu</a:t>
            </a:r>
            <a:r>
              <a:rPr lang="en-US" altLang="ja-JP" dirty="0"/>
              <a:t>: Master your trash!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1F873FC2-135A-BD4D-B852-17BB3D3E6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7956" y="1825625"/>
            <a:ext cx="2456088" cy="4351338"/>
          </a:xfrm>
        </p:spPr>
      </p:pic>
    </p:spTree>
    <p:extLst>
      <p:ext uri="{BB962C8B-B14F-4D97-AF65-F5344CB8AC3E}">
        <p14:creationId xmlns:p14="http://schemas.microsoft.com/office/powerpoint/2010/main" val="19744712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2939-86DD-6149-A182-CC96F8BF6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Train etiquette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8AAA76A0-8954-E849-B253-B84A4168B5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9304" y="1818861"/>
            <a:ext cx="5307496" cy="4154556"/>
          </a:xfrm>
        </p:spPr>
      </p:pic>
    </p:spTree>
    <p:extLst>
      <p:ext uri="{BB962C8B-B14F-4D97-AF65-F5344CB8AC3E}">
        <p14:creationId xmlns:p14="http://schemas.microsoft.com/office/powerpoint/2010/main" val="248794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2939-86DD-6149-A182-CC96F8BF6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Social h</a:t>
            </a:r>
            <a:r>
              <a:rPr kumimoji="1" lang="en-US" altLang="ja-JP" dirty="0"/>
              <a:t>armony seems more important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8AAA76A0-8954-E849-B253-B84A4168B5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9304" y="1818861"/>
            <a:ext cx="5307496" cy="4154556"/>
          </a:xfrm>
        </p:spPr>
      </p:pic>
    </p:spTree>
    <p:extLst>
      <p:ext uri="{BB962C8B-B14F-4D97-AF65-F5344CB8AC3E}">
        <p14:creationId xmlns:p14="http://schemas.microsoft.com/office/powerpoint/2010/main" val="24266648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E1BACF-303B-0144-8A37-86B36BB1B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Seems very strict to me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6A8374B0-849F-CE4D-99E2-B85743805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0157" y="1938130"/>
            <a:ext cx="6023113" cy="3955774"/>
          </a:xfrm>
        </p:spPr>
      </p:pic>
    </p:spTree>
    <p:extLst>
      <p:ext uri="{BB962C8B-B14F-4D97-AF65-F5344CB8AC3E}">
        <p14:creationId xmlns:p14="http://schemas.microsoft.com/office/powerpoint/2010/main" val="3685809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2D1061-4F9D-B148-8C4B-CE95DD327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The problem we have with culture, a fish has with water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250E864A-4ABD-7B4B-BCC0-75D542B20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0974" y="1825625"/>
            <a:ext cx="7650052" cy="4351338"/>
          </a:xfrm>
        </p:spPr>
      </p:pic>
    </p:spTree>
    <p:extLst>
      <p:ext uri="{BB962C8B-B14F-4D97-AF65-F5344CB8AC3E}">
        <p14:creationId xmlns:p14="http://schemas.microsoft.com/office/powerpoint/2010/main" val="38946141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B7149E-2B50-3241-AE5B-DA0932E85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Eating while walking – OK or not?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F55830D4-11EF-5741-B348-AEC5B338F9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00" y="2312194"/>
            <a:ext cx="5080000" cy="3378200"/>
          </a:xfrm>
        </p:spPr>
      </p:pic>
    </p:spTree>
    <p:extLst>
      <p:ext uri="{BB962C8B-B14F-4D97-AF65-F5344CB8AC3E}">
        <p14:creationId xmlns:p14="http://schemas.microsoft.com/office/powerpoint/2010/main" val="29454735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29004F-FBEE-5349-A949-3EAC8A599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This seems very strict to me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8CCA4100-B8B5-254F-A34C-D61B86D03A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3265" y="1690689"/>
            <a:ext cx="6301945" cy="3574256"/>
          </a:xfrm>
        </p:spPr>
      </p:pic>
    </p:spTree>
    <p:extLst>
      <p:ext uri="{BB962C8B-B14F-4D97-AF65-F5344CB8AC3E}">
        <p14:creationId xmlns:p14="http://schemas.microsoft.com/office/powerpoint/2010/main" val="7665776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29004F-FBEE-5349-A949-3EAC8A599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 notice people complaining more than actually doing it!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8CCA4100-B8B5-254F-A34C-D61B86D03A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3265" y="1690689"/>
            <a:ext cx="6301945" cy="3574256"/>
          </a:xfrm>
        </p:spPr>
      </p:pic>
    </p:spTree>
    <p:extLst>
      <p:ext uri="{BB962C8B-B14F-4D97-AF65-F5344CB8AC3E}">
        <p14:creationId xmlns:p14="http://schemas.microsoft.com/office/powerpoint/2010/main" val="15600152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A69E4B-6CDD-7840-8A45-20E4A7B25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But where do these differences come from?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309F8DCE-5715-1241-BD87-FDE63CE97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7084" y="1825625"/>
            <a:ext cx="6957832" cy="4351338"/>
          </a:xfrm>
        </p:spPr>
      </p:pic>
    </p:spTree>
    <p:extLst>
      <p:ext uri="{BB962C8B-B14F-4D97-AF65-F5344CB8AC3E}">
        <p14:creationId xmlns:p14="http://schemas.microsoft.com/office/powerpoint/2010/main" val="3349889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26F730-6474-F647-89F0-63E0BF379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Deep in history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24F25238-7F7D-C644-8792-35CDAE0E9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5591" y="1690688"/>
            <a:ext cx="3766931" cy="4342364"/>
          </a:xfrm>
        </p:spPr>
      </p:pic>
    </p:spTree>
    <p:extLst>
      <p:ext uri="{BB962C8B-B14F-4D97-AF65-F5344CB8AC3E}">
        <p14:creationId xmlns:p14="http://schemas.microsoft.com/office/powerpoint/2010/main" val="10469096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D2B2A2-AF2C-AB4A-92C1-947923408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For thousands of years …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6A1108AD-EADF-B640-9954-03ED5757D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98174"/>
            <a:ext cx="10515600" cy="4206240"/>
          </a:xfrm>
        </p:spPr>
      </p:pic>
    </p:spTree>
    <p:extLst>
      <p:ext uri="{BB962C8B-B14F-4D97-AF65-F5344CB8AC3E}">
        <p14:creationId xmlns:p14="http://schemas.microsoft.com/office/powerpoint/2010/main" val="4015348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D2B2A2-AF2C-AB4A-92C1-947923408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… we lived like this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6A1108AD-EADF-B640-9954-03ED5757D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98174"/>
            <a:ext cx="10515600" cy="4206240"/>
          </a:xfrm>
        </p:spPr>
      </p:pic>
    </p:spTree>
    <p:extLst>
      <p:ext uri="{BB962C8B-B14F-4D97-AF65-F5344CB8AC3E}">
        <p14:creationId xmlns:p14="http://schemas.microsoft.com/office/powerpoint/2010/main" val="18895325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D2B2A2-AF2C-AB4A-92C1-947923408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</a:t>
            </a:r>
            <a:r>
              <a:rPr kumimoji="1" lang="en-US" altLang="ja-JP" dirty="0"/>
              <a:t>unter gatherers: huntin</a:t>
            </a:r>
            <a:r>
              <a:rPr lang="en-US" altLang="ja-JP" dirty="0"/>
              <a:t>g animals, gathering fruit and nuts etc.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6A1108AD-EADF-B640-9954-03ED5757D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98174"/>
            <a:ext cx="10515600" cy="4206240"/>
          </a:xfrm>
        </p:spPr>
      </p:pic>
    </p:spTree>
    <p:extLst>
      <p:ext uri="{BB962C8B-B14F-4D97-AF65-F5344CB8AC3E}">
        <p14:creationId xmlns:p14="http://schemas.microsoft.com/office/powerpoint/2010/main" val="12337282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D2B2A2-AF2C-AB4A-92C1-947923408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When the food is gone, move on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6A1108AD-EADF-B640-9954-03ED5757D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98174"/>
            <a:ext cx="10515600" cy="4206240"/>
          </a:xfrm>
        </p:spPr>
      </p:pic>
    </p:spTree>
    <p:extLst>
      <p:ext uri="{BB962C8B-B14F-4D97-AF65-F5344CB8AC3E}">
        <p14:creationId xmlns:p14="http://schemas.microsoft.com/office/powerpoint/2010/main" val="8292247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99C739-1FDC-E94A-8825-C205EA617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Early civilizations start with agriculture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C149262C-3FC4-EE49-8E8B-4B12C4A61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865870"/>
            <a:ext cx="7117492" cy="4176584"/>
          </a:xfrm>
        </p:spPr>
      </p:pic>
    </p:spTree>
    <p:extLst>
      <p:ext uri="{BB962C8B-B14F-4D97-AF65-F5344CB8AC3E}">
        <p14:creationId xmlns:p14="http://schemas.microsoft.com/office/powerpoint/2010/main" val="1043419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2D1061-4F9D-B148-8C4B-CE95DD327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It’s the same thing with us and culture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250E864A-4ABD-7B4B-BCC0-75D542B20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0974" y="1825625"/>
            <a:ext cx="7650052" cy="4351338"/>
          </a:xfrm>
        </p:spPr>
      </p:pic>
    </p:spTree>
    <p:extLst>
      <p:ext uri="{BB962C8B-B14F-4D97-AF65-F5344CB8AC3E}">
        <p14:creationId xmlns:p14="http://schemas.microsoft.com/office/powerpoint/2010/main" val="30080963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92A80D-1C5C-EC4B-AF64-28BD6DE6A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Skills for growing food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F479F8DD-4E0B-DA48-AF8B-B7B8722F90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4800" y="1880394"/>
            <a:ext cx="6502400" cy="4241800"/>
          </a:xfrm>
        </p:spPr>
      </p:pic>
    </p:spTree>
    <p:extLst>
      <p:ext uri="{BB962C8B-B14F-4D97-AF65-F5344CB8AC3E}">
        <p14:creationId xmlns:p14="http://schemas.microsoft.com/office/powerpoint/2010/main" val="29359882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084433-D189-784E-964B-D5AC9FA7E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AE536AFD-30CD-7A4D-AD1F-C11009900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9761" y="1865870"/>
            <a:ext cx="5560541" cy="4300152"/>
          </a:xfrm>
        </p:spPr>
      </p:pic>
    </p:spTree>
    <p:extLst>
      <p:ext uri="{BB962C8B-B14F-4D97-AF65-F5344CB8AC3E}">
        <p14:creationId xmlns:p14="http://schemas.microsoft.com/office/powerpoint/2010/main" val="14561282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45A019-62D7-C549-A7BA-2E1187BF6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FEAD2CAC-43B4-1243-BF3A-30F79D03E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7364" y="1825625"/>
            <a:ext cx="7317272" cy="4351338"/>
          </a:xfrm>
        </p:spPr>
      </p:pic>
    </p:spTree>
    <p:extLst>
      <p:ext uri="{BB962C8B-B14F-4D97-AF65-F5344CB8AC3E}">
        <p14:creationId xmlns:p14="http://schemas.microsoft.com/office/powerpoint/2010/main" val="16084079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9B7611-66A6-9C42-B929-44DFD93FF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0324ECE9-8F9D-7F4E-A582-73CAB0225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7550" y="2096294"/>
            <a:ext cx="5676900" cy="3810000"/>
          </a:xfrm>
        </p:spPr>
      </p:pic>
    </p:spTree>
    <p:extLst>
      <p:ext uri="{BB962C8B-B14F-4D97-AF65-F5344CB8AC3E}">
        <p14:creationId xmlns:p14="http://schemas.microsoft.com/office/powerpoint/2010/main" val="3984857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99C739-1FDC-E94A-8825-C205EA617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The earliest civilizations: Ancient Greece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C149262C-3FC4-EE49-8E8B-4B12C4A61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865870"/>
            <a:ext cx="7117492" cy="4176584"/>
          </a:xfrm>
        </p:spPr>
      </p:pic>
    </p:spTree>
    <p:extLst>
      <p:ext uri="{BB962C8B-B14F-4D97-AF65-F5344CB8AC3E}">
        <p14:creationId xmlns:p14="http://schemas.microsoft.com/office/powerpoint/2010/main" val="39454655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45A019-62D7-C549-A7BA-2E1187BF6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Ancient China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FEAD2CAC-43B4-1243-BF3A-30F79D03E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7364" y="1825625"/>
            <a:ext cx="7317272" cy="4351338"/>
          </a:xfrm>
        </p:spPr>
      </p:pic>
    </p:spTree>
    <p:extLst>
      <p:ext uri="{BB962C8B-B14F-4D97-AF65-F5344CB8AC3E}">
        <p14:creationId xmlns:p14="http://schemas.microsoft.com/office/powerpoint/2010/main" val="11331723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E052EC-90E8-CD41-8636-1B7BCCB15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Both these civilizations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87670D7A-4570-2C44-8273-550553926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9217" y="1825625"/>
            <a:ext cx="5793566" cy="4351338"/>
          </a:xfrm>
        </p:spPr>
      </p:pic>
    </p:spTree>
    <p:extLst>
      <p:ext uri="{BB962C8B-B14F-4D97-AF65-F5344CB8AC3E}">
        <p14:creationId xmlns:p14="http://schemas.microsoft.com/office/powerpoint/2010/main" val="13987402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2A0F12-BA38-184F-A7A7-6EFA86917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Roughly the same time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1063A18E-6567-0A44-8379-7FAC5690C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8929" y="1690688"/>
            <a:ext cx="7068065" cy="4092274"/>
          </a:xfrm>
        </p:spPr>
      </p:pic>
    </p:spTree>
    <p:extLst>
      <p:ext uri="{BB962C8B-B14F-4D97-AF65-F5344CB8AC3E}">
        <p14:creationId xmlns:p14="http://schemas.microsoft.com/office/powerpoint/2010/main" val="12964087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2A0F12-BA38-184F-A7A7-6EFA86917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About 3,000 years ago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1063A18E-6567-0A44-8379-7FAC5690C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8929" y="1690688"/>
            <a:ext cx="7068065" cy="4092274"/>
          </a:xfrm>
        </p:spPr>
      </p:pic>
    </p:spTree>
    <p:extLst>
      <p:ext uri="{BB962C8B-B14F-4D97-AF65-F5344CB8AC3E}">
        <p14:creationId xmlns:p14="http://schemas.microsoft.com/office/powerpoint/2010/main" val="34506986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90107A-2F3D-C441-9A46-01E3B21E3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China maybe a bit older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292EACB7-3445-8A4B-9D6A-AF2D728C29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723250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2D1061-4F9D-B148-8C4B-CE95DD327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We are IN IT, but we are not AWARE of it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250E864A-4ABD-7B4B-BCC0-75D542B20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0974" y="1825625"/>
            <a:ext cx="7650052" cy="4351338"/>
          </a:xfrm>
        </p:spPr>
      </p:pic>
    </p:spTree>
    <p:extLst>
      <p:ext uri="{BB962C8B-B14F-4D97-AF65-F5344CB8AC3E}">
        <p14:creationId xmlns:p14="http://schemas.microsoft.com/office/powerpoint/2010/main" val="23888196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DEE510-38A4-FD4E-932F-90126F154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Agriculture required cooperation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40FEBB21-F0B9-724D-B0AB-B0F09ED41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2800" y="2458244"/>
            <a:ext cx="5486400" cy="3086100"/>
          </a:xfrm>
        </p:spPr>
      </p:pic>
    </p:spTree>
    <p:extLst>
      <p:ext uri="{BB962C8B-B14F-4D97-AF65-F5344CB8AC3E}">
        <p14:creationId xmlns:p14="http://schemas.microsoft.com/office/powerpoint/2010/main" val="9151861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FCFFC2-6E33-5F43-9E04-735C92B01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People lived in communities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5D010B64-5101-944E-B168-11B5EF25C0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5751" y="1779373"/>
            <a:ext cx="5634681" cy="3966519"/>
          </a:xfrm>
        </p:spPr>
      </p:pic>
    </p:spTree>
    <p:extLst>
      <p:ext uri="{BB962C8B-B14F-4D97-AF65-F5344CB8AC3E}">
        <p14:creationId xmlns:p14="http://schemas.microsoft.com/office/powerpoint/2010/main" val="17209621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FCFFC2-6E33-5F43-9E04-735C92B01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Worked together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5D010B64-5101-944E-B168-11B5EF25C0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5751" y="1779373"/>
            <a:ext cx="5634681" cy="3966519"/>
          </a:xfrm>
        </p:spPr>
      </p:pic>
    </p:spTree>
    <p:extLst>
      <p:ext uri="{BB962C8B-B14F-4D97-AF65-F5344CB8AC3E}">
        <p14:creationId xmlns:p14="http://schemas.microsoft.com/office/powerpoint/2010/main" val="37223497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0E7840-3CA9-1949-8CB4-299184EAF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But it seems that rice cultivation needed MORE cooperation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A67472F9-7136-5149-ADB7-063BDD7779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9383" y="1791730"/>
            <a:ext cx="3941805" cy="4213654"/>
          </a:xfrm>
        </p:spPr>
      </p:pic>
    </p:spTree>
    <p:extLst>
      <p:ext uri="{BB962C8B-B14F-4D97-AF65-F5344CB8AC3E}">
        <p14:creationId xmlns:p14="http://schemas.microsoft.com/office/powerpoint/2010/main" val="10668539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FB8CE6-29DA-AE4E-9AAE-8EE52B7D5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Social harmony became VERY important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5EF6CEF2-2D84-A54A-A833-DA09F7696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8941" y="1779373"/>
            <a:ext cx="3867664" cy="4164227"/>
          </a:xfrm>
        </p:spPr>
      </p:pic>
    </p:spTree>
    <p:extLst>
      <p:ext uri="{BB962C8B-B14F-4D97-AF65-F5344CB8AC3E}">
        <p14:creationId xmlns:p14="http://schemas.microsoft.com/office/powerpoint/2010/main" val="39523643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F08311-74EE-B847-A4F3-D24E74ABA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Social harmony and self control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8FCA1030-E4B9-AE49-A365-336821535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1750" y="2032794"/>
            <a:ext cx="7048500" cy="3937000"/>
          </a:xfrm>
        </p:spPr>
      </p:pic>
    </p:spTree>
    <p:extLst>
      <p:ext uri="{BB962C8B-B14F-4D97-AF65-F5344CB8AC3E}">
        <p14:creationId xmlns:p14="http://schemas.microsoft.com/office/powerpoint/2010/main" val="162390089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895310-8903-274F-8DD2-028CCC0F6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While Greece was different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A23DD7B6-0EB4-604C-9F23-0AD433BE22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6703" y="1779373"/>
            <a:ext cx="6437870" cy="3917092"/>
          </a:xfrm>
        </p:spPr>
      </p:pic>
    </p:spTree>
    <p:extLst>
      <p:ext uri="{BB962C8B-B14F-4D97-AF65-F5344CB8AC3E}">
        <p14:creationId xmlns:p14="http://schemas.microsoft.com/office/powerpoint/2010/main" val="15097479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E9E203-2948-0C4E-8065-A6F7FFEDC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More mixed agriculture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E9E1A3CC-4C56-7844-AEE5-ECBDCDEC1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0456" y="1825625"/>
            <a:ext cx="6531088" cy="4351338"/>
          </a:xfrm>
        </p:spPr>
      </p:pic>
    </p:spTree>
    <p:extLst>
      <p:ext uri="{BB962C8B-B14F-4D97-AF65-F5344CB8AC3E}">
        <p14:creationId xmlns:p14="http://schemas.microsoft.com/office/powerpoint/2010/main" val="26523528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8B8BC6-E595-4F4B-8042-5BF8EC858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And trade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78AFABD9-C33B-234E-8917-DD817B7D30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6195" y="1690687"/>
            <a:ext cx="6141308" cy="4104631"/>
          </a:xfrm>
        </p:spPr>
      </p:pic>
    </p:spTree>
    <p:extLst>
      <p:ext uri="{BB962C8B-B14F-4D97-AF65-F5344CB8AC3E}">
        <p14:creationId xmlns:p14="http://schemas.microsoft.com/office/powerpoint/2010/main" val="4553805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E2F430-DAA3-584E-A684-071AE1927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Visitors from many different places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EE88669E-068B-EE41-BD03-84C161AF24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5427" y="1779373"/>
            <a:ext cx="7142205" cy="3978876"/>
          </a:xfrm>
        </p:spPr>
      </p:pic>
    </p:spTree>
    <p:extLst>
      <p:ext uri="{BB962C8B-B14F-4D97-AF65-F5344CB8AC3E}">
        <p14:creationId xmlns:p14="http://schemas.microsoft.com/office/powerpoint/2010/main" val="66300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26F730-6474-F647-89F0-63E0BF379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Cultural psychologists are interested in how mind is SHAPED by culture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24F25238-7F7D-C644-8792-35CDAE0E9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5591" y="1690688"/>
            <a:ext cx="3766931" cy="4342364"/>
          </a:xfrm>
        </p:spPr>
      </p:pic>
    </p:spTree>
    <p:extLst>
      <p:ext uri="{BB962C8B-B14F-4D97-AF65-F5344CB8AC3E}">
        <p14:creationId xmlns:p14="http://schemas.microsoft.com/office/powerpoint/2010/main" val="30910908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D0AC61-477E-E34B-B8F3-DE05CB102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So while cooperation was important in Greece …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AE40CECB-6A94-0744-A7A5-9B091A532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3265" y="1841157"/>
            <a:ext cx="6079524" cy="3756454"/>
          </a:xfrm>
        </p:spPr>
      </p:pic>
    </p:spTree>
    <p:extLst>
      <p:ext uri="{BB962C8B-B14F-4D97-AF65-F5344CB8AC3E}">
        <p14:creationId xmlns:p14="http://schemas.microsoft.com/office/powerpoint/2010/main" val="25341127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55486A-750F-894E-807B-1829798D8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It wasn’t the MOST important thing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B0C5C4AA-C69E-504A-A7AD-0E2297FF9D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0" y="2096294"/>
            <a:ext cx="6096000" cy="3810000"/>
          </a:xfrm>
        </p:spPr>
      </p:pic>
    </p:spTree>
    <p:extLst>
      <p:ext uri="{BB962C8B-B14F-4D97-AF65-F5344CB8AC3E}">
        <p14:creationId xmlns:p14="http://schemas.microsoft.com/office/powerpoint/2010/main" val="40216223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A5F59A-0159-5F43-B3CA-EC7482D39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For the Greeks, personal freedom was more important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8BAEBB1A-57B9-1842-A705-3F89783303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72414402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E394CE-1559-7E41-AC08-62C9D0BF9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Competition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A8488F5A-79E6-3D48-9360-81F6E0D5E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6648" y="1825625"/>
            <a:ext cx="4378704" cy="4351338"/>
          </a:xfrm>
        </p:spPr>
      </p:pic>
    </p:spTree>
    <p:extLst>
      <p:ext uri="{BB962C8B-B14F-4D97-AF65-F5344CB8AC3E}">
        <p14:creationId xmlns:p14="http://schemas.microsoft.com/office/powerpoint/2010/main" val="34124893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8634B3-0C9D-AC40-BF8E-B8CF18615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Debate</a:t>
            </a:r>
            <a:endParaRPr kumimoji="1" lang="ja-JP" altLang="en-US"/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FD21AED2-C81D-AE45-A315-E9F2CDE6C8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545" y="2038865"/>
            <a:ext cx="5597611" cy="3904735"/>
          </a:xfrm>
        </p:spPr>
      </p:pic>
    </p:spTree>
    <p:extLst>
      <p:ext uri="{BB962C8B-B14F-4D97-AF65-F5344CB8AC3E}">
        <p14:creationId xmlns:p14="http://schemas.microsoft.com/office/powerpoint/2010/main" val="12792137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9DF71C-F9A3-4646-B376-BF030B8A3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Personal development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96367B0E-DDD6-084A-8204-F19552BEB8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7146" y="1690687"/>
            <a:ext cx="7179276" cy="4104631"/>
          </a:xfrm>
        </p:spPr>
      </p:pic>
    </p:spTree>
    <p:extLst>
      <p:ext uri="{BB962C8B-B14F-4D97-AF65-F5344CB8AC3E}">
        <p14:creationId xmlns:p14="http://schemas.microsoft.com/office/powerpoint/2010/main" val="35785036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C601A-ABBE-EC4F-8CA2-24AFFDFD5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Visits to the theater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E93100D7-B2D6-FE49-BC0F-9723EB8D2B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1400" y="2407444"/>
            <a:ext cx="5029200" cy="3187700"/>
          </a:xfrm>
        </p:spPr>
      </p:pic>
    </p:spTree>
    <p:extLst>
      <p:ext uri="{BB962C8B-B14F-4D97-AF65-F5344CB8AC3E}">
        <p14:creationId xmlns:p14="http://schemas.microsoft.com/office/powerpoint/2010/main" val="8299520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039220-7B69-4D43-A1CC-998AD777B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For the Chinese, visiting friends was the preferred leisure activity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BBBF7653-2A8E-E94B-9A85-D7CF83B47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5491" y="1791729"/>
            <a:ext cx="6091881" cy="4003589"/>
          </a:xfrm>
        </p:spPr>
      </p:pic>
    </p:spTree>
    <p:extLst>
      <p:ext uri="{BB962C8B-B14F-4D97-AF65-F5344CB8AC3E}">
        <p14:creationId xmlns:p14="http://schemas.microsoft.com/office/powerpoint/2010/main" val="34781841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165A0C-64C8-7743-868A-B7A0B37DA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Hospitality was more important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97C8ACF3-2A8F-F74F-9189-54061162B6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7476" y="1825625"/>
            <a:ext cx="7737047" cy="4351338"/>
          </a:xfrm>
        </p:spPr>
      </p:pic>
    </p:spTree>
    <p:extLst>
      <p:ext uri="{BB962C8B-B14F-4D97-AF65-F5344CB8AC3E}">
        <p14:creationId xmlns:p14="http://schemas.microsoft.com/office/powerpoint/2010/main" val="235170798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D4B2A3-08A7-AE45-B56B-C3849F8AC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Competition and debate was not encouraged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C214D42F-A65C-704E-B401-5CE1672F0A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1729" y="1690688"/>
            <a:ext cx="8180173" cy="4116988"/>
          </a:xfrm>
        </p:spPr>
      </p:pic>
    </p:spTree>
    <p:extLst>
      <p:ext uri="{BB962C8B-B14F-4D97-AF65-F5344CB8AC3E}">
        <p14:creationId xmlns:p14="http://schemas.microsoft.com/office/powerpoint/2010/main" val="710528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26F730-6474-F647-89F0-63E0BF379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Lev Vygotsky proposed that all mental development takes place in culture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24F25238-7F7D-C644-8792-35CDAE0E9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5591" y="1690688"/>
            <a:ext cx="3766931" cy="4342364"/>
          </a:xfrm>
        </p:spPr>
      </p:pic>
    </p:spTree>
    <p:extLst>
      <p:ext uri="{BB962C8B-B14F-4D97-AF65-F5344CB8AC3E}">
        <p14:creationId xmlns:p14="http://schemas.microsoft.com/office/powerpoint/2010/main" val="237342581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AD4FA1-155F-3F4D-8E4E-9ACC6F657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Public disagreement was not good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B9223FB2-D595-104D-A340-8DD00552BC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8624" y="1825625"/>
            <a:ext cx="7014751" cy="4351338"/>
          </a:xfrm>
        </p:spPr>
      </p:pic>
    </p:spTree>
    <p:extLst>
      <p:ext uri="{BB962C8B-B14F-4D97-AF65-F5344CB8AC3E}">
        <p14:creationId xmlns:p14="http://schemas.microsoft.com/office/powerpoint/2010/main" val="86674338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8634B3-0C9D-AC40-BF8E-B8CF18615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Unlike Greece</a:t>
            </a:r>
            <a:endParaRPr kumimoji="1" lang="ja-JP" altLang="en-US"/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FD21AED2-C81D-AE45-A315-E9F2CDE6C8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545" y="2038865"/>
            <a:ext cx="5597611" cy="3904735"/>
          </a:xfrm>
        </p:spPr>
      </p:pic>
    </p:spTree>
    <p:extLst>
      <p:ext uri="{BB962C8B-B14F-4D97-AF65-F5344CB8AC3E}">
        <p14:creationId xmlns:p14="http://schemas.microsoft.com/office/powerpoint/2010/main" val="22191359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132766-42AF-A841-9E69-7810FC050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Social disharmony could be very damaging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E0B78064-8511-3D48-8E9F-0C2A68E82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500" y="2089944"/>
            <a:ext cx="5715000" cy="3822700"/>
          </a:xfrm>
        </p:spPr>
      </p:pic>
    </p:spTree>
    <p:extLst>
      <p:ext uri="{BB962C8B-B14F-4D97-AF65-F5344CB8AC3E}">
        <p14:creationId xmlns:p14="http://schemas.microsoft.com/office/powerpoint/2010/main" val="338426321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A4CCED-030E-AA40-A456-8CD9DE51B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Different values – different priorities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55703493-26D7-1642-AA74-89F6AA3E34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8500" y="1937544"/>
            <a:ext cx="8255000" cy="4127500"/>
          </a:xfrm>
        </p:spPr>
      </p:pic>
    </p:spTree>
    <p:extLst>
      <p:ext uri="{BB962C8B-B14F-4D97-AF65-F5344CB8AC3E}">
        <p14:creationId xmlns:p14="http://schemas.microsoft.com/office/powerpoint/2010/main" val="164443839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3CFA70-AA44-EA45-92E3-801CBF66C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Sometimes it goes too far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5D95ACB3-D860-C647-9142-DFC305AB4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06934494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D072D-0A5F-2341-8B6C-5F3E17AF6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Kind of crazy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908F06C6-568D-D248-BFB2-3A04375360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1062" y="1825625"/>
            <a:ext cx="6509875" cy="4351338"/>
          </a:xfrm>
        </p:spPr>
      </p:pic>
    </p:spTree>
    <p:extLst>
      <p:ext uri="{BB962C8B-B14F-4D97-AF65-F5344CB8AC3E}">
        <p14:creationId xmlns:p14="http://schemas.microsoft.com/office/powerpoint/2010/main" val="291057029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870626-C24E-9C49-A605-88C36FA5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Personal freedom as the highest value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88359DCE-3512-594C-8BE1-51FCFA0D6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3135" y="1690687"/>
            <a:ext cx="7278130" cy="4265269"/>
          </a:xfrm>
        </p:spPr>
      </p:pic>
    </p:spTree>
    <p:extLst>
      <p:ext uri="{BB962C8B-B14F-4D97-AF65-F5344CB8AC3E}">
        <p14:creationId xmlns:p14="http://schemas.microsoft.com/office/powerpoint/2010/main" val="350077242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1C1088-4119-3B4A-A2C0-C0CDDEFFB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Freedom!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98B15729-E7D6-3A4A-816A-FB919A65C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9250" y="2197894"/>
            <a:ext cx="6413500" cy="3606800"/>
          </a:xfrm>
        </p:spPr>
      </p:pic>
    </p:spTree>
    <p:extLst>
      <p:ext uri="{BB962C8B-B14F-4D97-AF65-F5344CB8AC3E}">
        <p14:creationId xmlns:p14="http://schemas.microsoft.com/office/powerpoint/2010/main" val="14740491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7DA579-C4FA-AB42-A053-62C6751D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Lauren </a:t>
            </a:r>
            <a:r>
              <a:rPr kumimoji="1" lang="en-US" altLang="ja-JP" dirty="0" err="1"/>
              <a:t>Boebert</a:t>
            </a:r>
            <a:r>
              <a:rPr kumimoji="1" lang="en-US" altLang="ja-JP" dirty="0"/>
              <a:t>: American politician!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4B7169FE-7B2E-F14D-988C-0FCD059811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9750" y="2324894"/>
            <a:ext cx="6032500" cy="3352800"/>
          </a:xfrm>
        </p:spPr>
      </p:pic>
    </p:spTree>
    <p:extLst>
      <p:ext uri="{BB962C8B-B14F-4D97-AF65-F5344CB8AC3E}">
        <p14:creationId xmlns:p14="http://schemas.microsoft.com/office/powerpoint/2010/main" val="207691097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A220F1-6606-7349-AECC-255E64DFA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How do you communicate with these people?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67EB1113-63FB-0B45-B2A8-D794EFD95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6400" y="1905794"/>
            <a:ext cx="6299200" cy="4191000"/>
          </a:xfrm>
        </p:spPr>
      </p:pic>
    </p:spTree>
    <p:extLst>
      <p:ext uri="{BB962C8B-B14F-4D97-AF65-F5344CB8AC3E}">
        <p14:creationId xmlns:p14="http://schemas.microsoft.com/office/powerpoint/2010/main" val="27020538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637</Words>
  <Application>Microsoft Macintosh PowerPoint</Application>
  <PresentationFormat>ワイド画面</PresentationFormat>
  <Paragraphs>116</Paragraphs>
  <Slides>106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106</vt:i4>
      </vt:variant>
    </vt:vector>
  </HeadingPairs>
  <TitlesOfParts>
    <vt:vector size="110" baseType="lpstr">
      <vt:lpstr>游ゴシック</vt:lpstr>
      <vt:lpstr>游ゴシック Light</vt:lpstr>
      <vt:lpstr>Arial</vt:lpstr>
      <vt:lpstr>Office テーマ</vt:lpstr>
      <vt:lpstr>Communication overview</vt:lpstr>
      <vt:lpstr>We don’t really know what culture is.</vt:lpstr>
      <vt:lpstr>The problem we have with culture, a fish has with water</vt:lpstr>
      <vt:lpstr>A fish is IN water: it‘s not AWARE of it</vt:lpstr>
      <vt:lpstr>The problem we have with culture, a fish has with water</vt:lpstr>
      <vt:lpstr>It’s the same thing with us and culture</vt:lpstr>
      <vt:lpstr>We are IN IT, but we are not AWARE of it</vt:lpstr>
      <vt:lpstr>Cultural psychologists are interested in how mind is SHAPED by culture</vt:lpstr>
      <vt:lpstr>Lev Vygotsky proposed that all mental development takes place in culture</vt:lpstr>
      <vt:lpstr>Cultural psychologists are not really interested in psychological universals</vt:lpstr>
      <vt:lpstr>Mind develops in culture</vt:lpstr>
      <vt:lpstr>Mind and culture cannot be separated</vt:lpstr>
      <vt:lpstr>We are VERY different from each other</vt:lpstr>
      <vt:lpstr>Communication is difficult</vt:lpstr>
      <vt:lpstr>We have to work hard at it</vt:lpstr>
      <vt:lpstr>We have to understand others</vt:lpstr>
      <vt:lpstr>We have to understand OURSELVES</vt:lpstr>
      <vt:lpstr>Know thyself</vt:lpstr>
      <vt:lpstr>Know thyself: be honest with yourelf</vt:lpstr>
      <vt:lpstr>Know thyself: The Temple of Appollo at Delphi (Ancient Greece)</vt:lpstr>
      <vt:lpstr>Lao Tsu: Knowing others is intelligence</vt:lpstr>
      <vt:lpstr>Lao Tsu: Knowing yourself is true wisdom</vt:lpstr>
      <vt:lpstr>Lao Tsu: Mastering others is strength</vt:lpstr>
      <vt:lpstr>Lao Tsu: Mastering yourself is true power</vt:lpstr>
      <vt:lpstr>Lao Tsu: (Ancient China)</vt:lpstr>
      <vt:lpstr>So understanding others is important</vt:lpstr>
      <vt:lpstr>But understanding yourelf is more important</vt:lpstr>
      <vt:lpstr>Be honest with yourself</vt:lpstr>
      <vt:lpstr>Communication</vt:lpstr>
      <vt:lpstr>Human language</vt:lpstr>
      <vt:lpstr>You’ve got to try</vt:lpstr>
      <vt:lpstr>This is a problem</vt:lpstr>
      <vt:lpstr>Hearing and listening</vt:lpstr>
      <vt:lpstr>Hearing and listening: not the same</vt:lpstr>
      <vt:lpstr>PowerPoint プレゼンテーション</vt:lpstr>
      <vt:lpstr>Listening is the key skill</vt:lpstr>
      <vt:lpstr>Ancient China</vt:lpstr>
      <vt:lpstr>Ancient Greece</vt:lpstr>
      <vt:lpstr>Understand yourself</vt:lpstr>
      <vt:lpstr>Understand yourself</vt:lpstr>
      <vt:lpstr>Are cultural differences real?</vt:lpstr>
      <vt:lpstr>Or just superficial?</vt:lpstr>
      <vt:lpstr>Why so few trash cans?</vt:lpstr>
      <vt:lpstr>People are expected to take care of their own trash?</vt:lpstr>
      <vt:lpstr>Lao Tsu: Mastering yourself is true power</vt:lpstr>
      <vt:lpstr>Lao Tsu: Master your trash!</vt:lpstr>
      <vt:lpstr>Train etiquette</vt:lpstr>
      <vt:lpstr>Social harmony seems more important</vt:lpstr>
      <vt:lpstr>Seems very strict to me</vt:lpstr>
      <vt:lpstr>Eating while walking – OK or not?</vt:lpstr>
      <vt:lpstr>This seems very strict to me</vt:lpstr>
      <vt:lpstr>I notice people complaining more than actually doing it!</vt:lpstr>
      <vt:lpstr>But where do these differences come from?</vt:lpstr>
      <vt:lpstr>Deep in history</vt:lpstr>
      <vt:lpstr>For thousands of years …</vt:lpstr>
      <vt:lpstr>… we lived like this</vt:lpstr>
      <vt:lpstr>Hunter gatherers: hunting animals, gathering fruit and nuts etc.</vt:lpstr>
      <vt:lpstr>When the food is gone, move on</vt:lpstr>
      <vt:lpstr>Early civilizations start with agriculture</vt:lpstr>
      <vt:lpstr>Skills for growing food</vt:lpstr>
      <vt:lpstr>PowerPoint プレゼンテーション</vt:lpstr>
      <vt:lpstr>PowerPoint プレゼンテーション</vt:lpstr>
      <vt:lpstr>PowerPoint プレゼンテーション</vt:lpstr>
      <vt:lpstr>The earliest civilizations: Ancient Greece</vt:lpstr>
      <vt:lpstr>Ancient China</vt:lpstr>
      <vt:lpstr>Both these civilizations</vt:lpstr>
      <vt:lpstr>Roughly the same time</vt:lpstr>
      <vt:lpstr>About 3,000 years ago</vt:lpstr>
      <vt:lpstr>China maybe a bit older</vt:lpstr>
      <vt:lpstr>Agriculture required cooperation</vt:lpstr>
      <vt:lpstr>People lived in communities</vt:lpstr>
      <vt:lpstr>Worked together</vt:lpstr>
      <vt:lpstr>But it seems that rice cultivation needed MORE cooperation</vt:lpstr>
      <vt:lpstr>Social harmony became VERY important</vt:lpstr>
      <vt:lpstr>Social harmony and self control</vt:lpstr>
      <vt:lpstr>While Greece was different</vt:lpstr>
      <vt:lpstr>More mixed agriculture</vt:lpstr>
      <vt:lpstr>And trade</vt:lpstr>
      <vt:lpstr>Visitors from many different places</vt:lpstr>
      <vt:lpstr>So while cooperation was important in Greece …</vt:lpstr>
      <vt:lpstr>It wasn’t the MOST important thing</vt:lpstr>
      <vt:lpstr>For the Greeks, personal freedom was more important</vt:lpstr>
      <vt:lpstr>Competition</vt:lpstr>
      <vt:lpstr>Debate</vt:lpstr>
      <vt:lpstr>Personal development</vt:lpstr>
      <vt:lpstr>Visits to the theater</vt:lpstr>
      <vt:lpstr>For the Chinese, visiting friends was the preferred leisure activity</vt:lpstr>
      <vt:lpstr>Hospitality was more important</vt:lpstr>
      <vt:lpstr>Competition and debate was not encouraged</vt:lpstr>
      <vt:lpstr>Public disagreement was not good</vt:lpstr>
      <vt:lpstr>Unlike Greece</vt:lpstr>
      <vt:lpstr>Social disharmony could be very damaging</vt:lpstr>
      <vt:lpstr>Different values – different priorities</vt:lpstr>
      <vt:lpstr>Sometimes it goes too far</vt:lpstr>
      <vt:lpstr>Kind of crazy</vt:lpstr>
      <vt:lpstr>Personal freedom as the highest value</vt:lpstr>
      <vt:lpstr>Freedom!</vt:lpstr>
      <vt:lpstr>Lauren Boebert: American politician!</vt:lpstr>
      <vt:lpstr>How do you communicate with these people?</vt:lpstr>
      <vt:lpstr>Well, maybe you can’t</vt:lpstr>
      <vt:lpstr>As I said, this is the problem!</vt:lpstr>
      <vt:lpstr>Hearing and listening</vt:lpstr>
      <vt:lpstr>Hearing and listening: not the same</vt:lpstr>
      <vt:lpstr>PowerPoint プレゼンテーション</vt:lpstr>
      <vt:lpstr>Listening is the key skill</vt:lpstr>
      <vt:lpstr>If people are not listening, communication is a problem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 overview</dc:title>
  <dc:creator>Hywel Evans</dc:creator>
  <cp:lastModifiedBy>Hywel Evans</cp:lastModifiedBy>
  <cp:revision>17</cp:revision>
  <dcterms:created xsi:type="dcterms:W3CDTF">2021-04-23T03:36:39Z</dcterms:created>
  <dcterms:modified xsi:type="dcterms:W3CDTF">2021-04-23T05:18:01Z</dcterms:modified>
</cp:coreProperties>
</file>